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76" autoAdjust="0"/>
    <p:restoredTop sz="94660"/>
  </p:normalViewPr>
  <p:slideViewPr>
    <p:cSldViewPr>
      <p:cViewPr varScale="1">
        <p:scale>
          <a:sx n="51" d="100"/>
          <a:sy n="51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0.wav"/><Relationship Id="rId7" Type="http://schemas.openxmlformats.org/officeDocument/2006/relationships/image" Target="../media/image36.jpeg"/><Relationship Id="rId2" Type="http://schemas.microsoft.com/office/2007/relationships/media" Target="../media/media10.wav"/><Relationship Id="rId1" Type="http://schemas.openxmlformats.org/officeDocument/2006/relationships/tags" Target="../tags/tag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1.wav"/><Relationship Id="rId7" Type="http://schemas.openxmlformats.org/officeDocument/2006/relationships/image" Target="../media/image39.jpeg"/><Relationship Id="rId2" Type="http://schemas.microsoft.com/office/2007/relationships/media" Target="../media/media11.wav"/><Relationship Id="rId1" Type="http://schemas.openxmlformats.org/officeDocument/2006/relationships/tags" Target="../tags/tag1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7" Type="http://schemas.openxmlformats.org/officeDocument/2006/relationships/image" Target="../media/image5.png"/><Relationship Id="rId2" Type="http://schemas.microsoft.com/office/2007/relationships/media" Target="../media/media12.wav"/><Relationship Id="rId1" Type="http://schemas.openxmlformats.org/officeDocument/2006/relationships/tags" Target="../tags/tag1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3.wav"/><Relationship Id="rId7" Type="http://schemas.openxmlformats.org/officeDocument/2006/relationships/image" Target="../media/image44.jpeg"/><Relationship Id="rId2" Type="http://schemas.microsoft.com/office/2007/relationships/media" Target="../media/media13.wav"/><Relationship Id="rId1" Type="http://schemas.openxmlformats.org/officeDocument/2006/relationships/tags" Target="../tags/tag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media14.wav"/><Relationship Id="rId7" Type="http://schemas.openxmlformats.org/officeDocument/2006/relationships/image" Target="../media/image47.jpeg"/><Relationship Id="rId2" Type="http://schemas.microsoft.com/office/2007/relationships/media" Target="../media/media14.wav"/><Relationship Id="rId1" Type="http://schemas.openxmlformats.org/officeDocument/2006/relationships/tags" Target="../tags/tag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av"/><Relationship Id="rId2" Type="http://schemas.microsoft.com/office/2007/relationships/media" Target="../media/media15.wav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49.jpeg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av"/><Relationship Id="rId7" Type="http://schemas.openxmlformats.org/officeDocument/2006/relationships/image" Target="../media/image5.png"/><Relationship Id="rId2" Type="http://schemas.microsoft.com/office/2007/relationships/media" Target="../media/media16.wav"/><Relationship Id="rId1" Type="http://schemas.openxmlformats.org/officeDocument/2006/relationships/tags" Target="../tags/tag1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audio" Target="../media/media17.wav"/><Relationship Id="rId7" Type="http://schemas.openxmlformats.org/officeDocument/2006/relationships/image" Target="../media/image54.jpeg"/><Relationship Id="rId2" Type="http://schemas.microsoft.com/office/2007/relationships/media" Target="../media/media17.wav"/><Relationship Id="rId1" Type="http://schemas.openxmlformats.org/officeDocument/2006/relationships/tags" Target="../tags/tag1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2.wav"/><Relationship Id="rId7" Type="http://schemas.openxmlformats.org/officeDocument/2006/relationships/image" Target="../media/image8.jpe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media3.wav"/><Relationship Id="rId7" Type="http://schemas.openxmlformats.org/officeDocument/2006/relationships/image" Target="../media/image14.jpeg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5.png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wav"/><Relationship Id="rId7" Type="http://schemas.openxmlformats.org/officeDocument/2006/relationships/image" Target="../media/image20.jpeg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6.wav"/><Relationship Id="rId7" Type="http://schemas.openxmlformats.org/officeDocument/2006/relationships/image" Target="../media/image23.jpeg"/><Relationship Id="rId2" Type="http://schemas.microsoft.com/office/2007/relationships/media" Target="../media/media6.wav"/><Relationship Id="rId1" Type="http://schemas.openxmlformats.org/officeDocument/2006/relationships/tags" Target="../tags/tag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7.wav"/><Relationship Id="rId7" Type="http://schemas.openxmlformats.org/officeDocument/2006/relationships/image" Target="../media/image26.jpeg"/><Relationship Id="rId2" Type="http://schemas.microsoft.com/office/2007/relationships/media" Target="../media/media7.wav"/><Relationship Id="rId1" Type="http://schemas.openxmlformats.org/officeDocument/2006/relationships/tags" Target="../tags/tag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8.wav"/><Relationship Id="rId7" Type="http://schemas.openxmlformats.org/officeDocument/2006/relationships/image" Target="../media/image29.jpeg"/><Relationship Id="rId2" Type="http://schemas.microsoft.com/office/2007/relationships/media" Target="../media/media8.wav"/><Relationship Id="rId1" Type="http://schemas.openxmlformats.org/officeDocument/2006/relationships/tags" Target="../tags/tag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media9.wav"/><Relationship Id="rId7" Type="http://schemas.openxmlformats.org/officeDocument/2006/relationships/image" Target="../media/image32.jpeg"/><Relationship Id="rId2" Type="http://schemas.microsoft.com/office/2007/relationships/media" Target="../media/media9.wav"/><Relationship Id="rId1" Type="http://schemas.openxmlformats.org/officeDocument/2006/relationships/tags" Target="../tags/tag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4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458200" cy="1000132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John Handy LET" pitchFamily="2" charset="0"/>
              </a:rPr>
              <a:t>Unit 19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0"/>
            <a:ext cx="8458200" cy="51434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Phrasal verbs</a:t>
            </a:r>
            <a:endParaRPr lang="ru-RU" dirty="0">
              <a:solidFill>
                <a:srgbClr val="002060"/>
              </a:solidFill>
              <a:cs typeface="MV Boli" pitchFamily="2" charset="0"/>
            </a:endParaRPr>
          </a:p>
        </p:txBody>
      </p:sp>
      <p:pic>
        <p:nvPicPr>
          <p:cNvPr id="5" name="Рисунок 4" descr="images (3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285728"/>
            <a:ext cx="20574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3"/>
    </mc:Choice>
    <mc:Fallback>
      <p:transition spd="slow" advTm="5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груженное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2357430"/>
            <a:ext cx="4857784" cy="363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</a:rPr>
              <a:t>To pin up</a:t>
            </a:r>
            <a:r>
              <a:rPr lang="uk-UA" i="1" dirty="0" smtClean="0">
                <a:solidFill>
                  <a:srgbClr val="00B050"/>
                </a:solidFill>
              </a:rPr>
              <a:t> - почепити, повісити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images (1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1258632"/>
            <a:ext cx="2071702" cy="147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1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4286256"/>
            <a:ext cx="2247900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69"/>
    </mc:Choice>
    <mc:Fallback>
      <p:transition spd="slow" advTm="13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</a:rPr>
              <a:t>To point out</a:t>
            </a:r>
            <a:r>
              <a:rPr lang="uk-UA" i="1" dirty="0" smtClean="0">
                <a:solidFill>
                  <a:srgbClr val="00B050"/>
                </a:solidFill>
              </a:rPr>
              <a:t> - Вказати на, зазначити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images (2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2928934"/>
            <a:ext cx="3619518" cy="378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агруженное (1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85926"/>
            <a:ext cx="2469518" cy="355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груженное (2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1571612"/>
            <a:ext cx="3075342" cy="1881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3"/>
    </mc:Choice>
    <mc:Fallback>
      <p:transition spd="slow" advTm="6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To polish up – </a:t>
            </a:r>
            <a:r>
              <a:rPr lang="uk-UA" i="1" dirty="0" smtClean="0">
                <a:solidFill>
                  <a:srgbClr val="00B050"/>
                </a:solidFill>
              </a:rPr>
              <a:t>відшліфувати, покращити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images (2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2071678"/>
            <a:ext cx="4862536" cy="223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 (2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428736"/>
            <a:ext cx="3608734" cy="507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55"/>
    </mc:Choice>
    <mc:Fallback>
      <p:transition spd="slow" advTm="9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</a:rPr>
              <a:t>To pop in(to)</a:t>
            </a:r>
            <a:r>
              <a:rPr lang="uk-UA" i="1" dirty="0" smtClean="0">
                <a:solidFill>
                  <a:srgbClr val="00B050"/>
                </a:solidFill>
              </a:rPr>
              <a:t> - заходити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images (2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1612"/>
            <a:ext cx="5997160" cy="509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3357562"/>
            <a:ext cx="1905000" cy="13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 (2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2071678"/>
            <a:ext cx="2371725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33"/>
    </mc:Choice>
    <mc:Fallback>
      <p:transition spd="slow" advTm="10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3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285860"/>
            <a:ext cx="3015542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3224867"/>
            <a:ext cx="2571768" cy="363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</a:rPr>
              <a:t>To pop up – </a:t>
            </a:r>
            <a:r>
              <a:rPr lang="uk-UA" i="1" dirty="0" smtClean="0">
                <a:solidFill>
                  <a:srgbClr val="00B050"/>
                </a:solidFill>
              </a:rPr>
              <a:t>з</a:t>
            </a:r>
            <a:r>
              <a:rPr lang="en-US" i="1" dirty="0" smtClean="0">
                <a:solidFill>
                  <a:srgbClr val="00B050"/>
                </a:solidFill>
              </a:rPr>
              <a:t>`</a:t>
            </a:r>
            <a:r>
              <a:rPr lang="uk-UA" i="1" dirty="0" smtClean="0">
                <a:solidFill>
                  <a:srgbClr val="00B050"/>
                </a:solidFill>
              </a:rPr>
              <a:t>явитися 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images (2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85993"/>
            <a:ext cx="4036374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30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9059" y="1083840"/>
            <a:ext cx="2286016" cy="248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11"/>
    </mc:Choice>
    <mc:Fallback>
      <p:transition spd="slow" advTm="10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3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214422"/>
            <a:ext cx="7572396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</a:rPr>
              <a:t>To pour down </a:t>
            </a:r>
            <a:r>
              <a:rPr lang="uk-UA" i="1" dirty="0" smtClean="0">
                <a:solidFill>
                  <a:srgbClr val="00B050"/>
                </a:solidFill>
              </a:rPr>
              <a:t>– лити (про дощ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81"/>
    </mc:Choice>
    <mc:Fallback>
      <p:transition spd="slow" advTm="23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To press ahead</a:t>
            </a:r>
            <a:r>
              <a:rPr lang="uk-UA" i="1" dirty="0" smtClean="0">
                <a:solidFill>
                  <a:srgbClr val="00B050"/>
                </a:solidFill>
              </a:rPr>
              <a:t> - тиснути, наполягати, проштовхнутися вперед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images (3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10" y="1428736"/>
            <a:ext cx="4881590" cy="361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 (3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28934"/>
            <a:ext cx="450879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36"/>
    </mc:Choice>
    <mc:Fallback>
      <p:transition spd="slow" advTm="16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</a:rPr>
              <a:t>To print out – </a:t>
            </a:r>
            <a:r>
              <a:rPr lang="uk-UA" i="1" dirty="0" smtClean="0">
                <a:solidFill>
                  <a:srgbClr val="00B050"/>
                </a:solidFill>
              </a:rPr>
              <a:t>роздрукувати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images (3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2581506"/>
            <a:ext cx="4071966" cy="427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3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2" y="1357298"/>
            <a:ext cx="271367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загруженное (2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3000372"/>
            <a:ext cx="2786050" cy="235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агруженное (2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025" y="1285860"/>
            <a:ext cx="39909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0"/>
    </mc:Choice>
    <mc:Fallback>
      <p:transition spd="slow" advTm="7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270776" cy="841248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00B050"/>
                </a:solidFill>
              </a:rPr>
              <a:t>To PICK AT –</a:t>
            </a:r>
            <a:r>
              <a:rPr lang="uk-UA" sz="4400" i="1" dirty="0" smtClean="0">
                <a:solidFill>
                  <a:srgbClr val="00B050"/>
                </a:solidFill>
              </a:rPr>
              <a:t> критикувати</a:t>
            </a:r>
            <a:endParaRPr lang="ru-RU" sz="4400" i="1" dirty="0">
              <a:solidFill>
                <a:srgbClr val="00B050"/>
              </a:solidFill>
            </a:endParaRPr>
          </a:p>
        </p:txBody>
      </p:sp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00306"/>
            <a:ext cx="2912139" cy="1666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1571612"/>
            <a:ext cx="29337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3286124"/>
            <a:ext cx="4000529" cy="180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735" y="1357298"/>
            <a:ext cx="35533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загруженное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481085"/>
            <a:ext cx="3571868" cy="2376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загруженное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7818" y="4876207"/>
            <a:ext cx="2714644" cy="198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18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7770710" cy="841248"/>
          </a:xfrm>
        </p:spPr>
        <p:txBody>
          <a:bodyPr>
            <a:noAutofit/>
          </a:bodyPr>
          <a:lstStyle/>
          <a:p>
            <a:r>
              <a:rPr lang="en-US" sz="4800" i="1" dirty="0" smtClean="0">
                <a:solidFill>
                  <a:srgbClr val="00B050"/>
                </a:solidFill>
              </a:rPr>
              <a:t>To </a:t>
            </a:r>
            <a:r>
              <a:rPr lang="en-US" sz="4800" i="1" dirty="0" err="1" smtClean="0">
                <a:solidFill>
                  <a:srgbClr val="00B050"/>
                </a:solidFill>
              </a:rPr>
              <a:t>PiCK</a:t>
            </a:r>
            <a:r>
              <a:rPr lang="en-US" sz="4800" i="1" dirty="0" smtClean="0">
                <a:solidFill>
                  <a:srgbClr val="00B050"/>
                </a:solidFill>
              </a:rPr>
              <a:t> On</a:t>
            </a:r>
            <a:r>
              <a:rPr lang="uk-UA" sz="4800" i="1" dirty="0" smtClean="0">
                <a:solidFill>
                  <a:srgbClr val="00B050"/>
                </a:solidFill>
              </a:rPr>
              <a:t> </a:t>
            </a:r>
            <a:r>
              <a:rPr lang="en-US" sz="4800" i="1" dirty="0" smtClean="0">
                <a:solidFill>
                  <a:srgbClr val="00B050"/>
                </a:solidFill>
              </a:rPr>
              <a:t>-</a:t>
            </a:r>
            <a:r>
              <a:rPr lang="uk-UA" sz="4800" i="1" dirty="0" smtClean="0">
                <a:solidFill>
                  <a:srgbClr val="00B050"/>
                </a:solidFill>
              </a:rPr>
              <a:t> чіплятися</a:t>
            </a:r>
            <a:endParaRPr lang="ru-RU" sz="4800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1428736"/>
            <a:ext cx="3214710" cy="487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082" y="1071546"/>
            <a:ext cx="1547546" cy="204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2143116"/>
            <a:ext cx="2855767" cy="37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64" y="3214686"/>
            <a:ext cx="240541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13"/>
    </mc:Choice>
    <mc:Fallback>
      <p:transition spd="slow" advTm="16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i="1" dirty="0" smtClean="0">
                <a:solidFill>
                  <a:srgbClr val="00B050"/>
                </a:solidFill>
              </a:rPr>
              <a:t>To </a:t>
            </a:r>
            <a:r>
              <a:rPr lang="en-US" sz="4400" i="1" dirty="0" smtClean="0">
                <a:solidFill>
                  <a:srgbClr val="00B050"/>
                </a:solidFill>
              </a:rPr>
              <a:t>Pick out - </a:t>
            </a:r>
            <a:r>
              <a:rPr lang="uk-UA" sz="4400" i="1" dirty="0" smtClean="0">
                <a:solidFill>
                  <a:srgbClr val="00B050"/>
                </a:solidFill>
              </a:rPr>
              <a:t>вибирати</a:t>
            </a:r>
            <a:endParaRPr lang="ru-RU" sz="4400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360978"/>
            <a:ext cx="6357982" cy="522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агруженное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777" y="1285860"/>
            <a:ext cx="2507223" cy="388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60"/>
    </mc:Choice>
    <mc:Fallback>
      <p:transition spd="slow" advTm="11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1678"/>
            <a:ext cx="4286279" cy="458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8591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To PICK UP</a:t>
            </a:r>
            <a:r>
              <a:rPr lang="en-US" sz="2000" dirty="0" smtClean="0">
                <a:solidFill>
                  <a:srgbClr val="00B050"/>
                </a:solidFill>
              </a:rPr>
              <a:t>-1. (ECONOMY,SALES)-</a:t>
            </a:r>
            <a:r>
              <a:rPr lang="uk-UA" sz="2000" dirty="0" smtClean="0">
                <a:solidFill>
                  <a:srgbClr val="00B050"/>
                </a:solidFill>
              </a:rPr>
              <a:t>ПОКРАЩИТИСЯ, ПІДВИЩИТИСЯ;</a:t>
            </a:r>
            <a:br>
              <a:rPr lang="uk-UA" sz="2000" dirty="0" smtClean="0">
                <a:solidFill>
                  <a:srgbClr val="00B050"/>
                </a:solidFill>
              </a:rPr>
            </a:br>
            <a:r>
              <a:rPr lang="uk-UA" sz="2000" dirty="0" smtClean="0">
                <a:solidFill>
                  <a:srgbClr val="00B050"/>
                </a:solidFill>
              </a:rPr>
              <a:t>                   </a:t>
            </a:r>
            <a:r>
              <a:rPr lang="en-US" sz="2000" dirty="0" smtClean="0">
                <a:solidFill>
                  <a:srgbClr val="00B050"/>
                </a:solidFill>
              </a:rPr>
              <a:t>               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r>
              <a:rPr lang="uk-UA" sz="2000" dirty="0" smtClean="0">
                <a:solidFill>
                  <a:srgbClr val="00B050"/>
                </a:solidFill>
              </a:rPr>
              <a:t> 2. (</a:t>
            </a:r>
            <a:r>
              <a:rPr lang="fr-FR" sz="2000" dirty="0" smtClean="0">
                <a:solidFill>
                  <a:srgbClr val="00B050"/>
                </a:solidFill>
              </a:rPr>
              <a:t>LANGUAGE</a:t>
            </a:r>
            <a:r>
              <a:rPr lang="uk-UA" sz="2000" dirty="0" smtClean="0">
                <a:solidFill>
                  <a:srgbClr val="00B050"/>
                </a:solidFill>
              </a:rPr>
              <a:t>)-ВИВЧАТИ(ЛЕГКО);</a:t>
            </a:r>
            <a:r>
              <a:rPr lang="fr-FR" sz="2000" dirty="0" smtClean="0">
                <a:solidFill>
                  <a:srgbClr val="00B050"/>
                </a:solidFill>
              </a:rPr>
              <a:t/>
            </a:r>
            <a:br>
              <a:rPr lang="fr-FR" sz="2000" dirty="0" smtClean="0">
                <a:solidFill>
                  <a:srgbClr val="00B050"/>
                </a:solidFill>
              </a:rPr>
            </a:br>
            <a:r>
              <a:rPr lang="fr-FR" sz="2000" dirty="0" smtClean="0">
                <a:solidFill>
                  <a:srgbClr val="00B050"/>
                </a:solidFill>
              </a:rPr>
              <a:t>                                    3. </a:t>
            </a:r>
            <a:r>
              <a:rPr lang="uk-UA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PASSENGER</a:t>
            </a:r>
            <a:r>
              <a:rPr lang="uk-UA" sz="2000" dirty="0" smtClean="0">
                <a:solidFill>
                  <a:srgbClr val="00B050"/>
                </a:solidFill>
              </a:rPr>
              <a:t>)-ЗАБРАТИ,ПІДІБРАТИ;</a:t>
            </a:r>
            <a:br>
              <a:rPr lang="uk-UA" sz="2000" dirty="0" smtClean="0">
                <a:solidFill>
                  <a:srgbClr val="00B050"/>
                </a:solidFill>
              </a:rPr>
            </a:br>
            <a:r>
              <a:rPr lang="uk-UA" sz="2000" dirty="0" smtClean="0">
                <a:solidFill>
                  <a:srgbClr val="00B050"/>
                </a:solidFill>
              </a:rPr>
              <a:t>                    </a:t>
            </a:r>
            <a:r>
              <a:rPr lang="en-US" sz="2000" dirty="0" smtClean="0">
                <a:solidFill>
                  <a:srgbClr val="00B050"/>
                </a:solidFill>
              </a:rPr>
              <a:t>               </a:t>
            </a:r>
            <a:r>
              <a:rPr lang="uk-UA" sz="2000" dirty="0" smtClean="0">
                <a:solidFill>
                  <a:srgbClr val="00B050"/>
                </a:solidFill>
              </a:rPr>
              <a:t> 4. ПОЗНАЙОМИТИСЯ З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images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2143116"/>
            <a:ext cx="5091139" cy="381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агруженное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4402110"/>
            <a:ext cx="5786478" cy="2455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27"/>
    </mc:Choice>
    <mc:Fallback>
      <p:transition spd="slow" advTm="25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To pick up after-</a:t>
            </a:r>
            <a:r>
              <a:rPr lang="uk-UA" i="1" dirty="0" smtClean="0">
                <a:solidFill>
                  <a:srgbClr val="00B050"/>
                </a:solidFill>
              </a:rPr>
              <a:t>прибирати за (кимось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3" name="Рисунок 2" descr="images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43166"/>
            <a:ext cx="4214834" cy="421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агруженное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2911387"/>
            <a:ext cx="4333898" cy="394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груженное (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1500174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82"/>
    </mc:Choice>
    <mc:Fallback>
      <p:transition spd="slow" advTm="15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</a:rPr>
              <a:t>To pile up </a:t>
            </a:r>
            <a:r>
              <a:rPr lang="uk-UA" i="1" dirty="0" smtClean="0">
                <a:solidFill>
                  <a:srgbClr val="00B050"/>
                </a:solidFill>
              </a:rPr>
              <a:t>-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uk-UA" i="1" dirty="0" smtClean="0">
                <a:solidFill>
                  <a:srgbClr val="00B050"/>
                </a:solidFill>
              </a:rPr>
              <a:t>накопичуватись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images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2000240"/>
            <a:ext cx="400052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агруженное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69413"/>
            <a:ext cx="2428860" cy="247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груженное (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550" y="1357298"/>
            <a:ext cx="286645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97"/>
    </mc:Choice>
    <mc:Fallback>
      <p:transition spd="slow" advTm="16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2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57364"/>
            <a:ext cx="4786346" cy="1963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To plug in – </a:t>
            </a:r>
            <a:r>
              <a:rPr lang="uk-UA" i="1" dirty="0" smtClean="0">
                <a:solidFill>
                  <a:srgbClr val="00B050"/>
                </a:solidFill>
              </a:rPr>
              <a:t>вставити штепсель у розетку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загруженное (1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43314"/>
            <a:ext cx="4429124" cy="294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агруженное (1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86" y="2714620"/>
            <a:ext cx="4286648" cy="321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9"/>
    </mc:Choice>
    <mc:Fallback>
      <p:transition spd="slow" advTm="9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</a:rPr>
              <a:t>To pin on (crime) –</a:t>
            </a:r>
            <a:r>
              <a:rPr lang="uk-UA" i="1" dirty="0" smtClean="0">
                <a:solidFill>
                  <a:srgbClr val="00B050"/>
                </a:solidFill>
              </a:rPr>
              <a:t>повісити на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загруженное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287509"/>
            <a:ext cx="3071834" cy="295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агруженное (1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643446"/>
            <a:ext cx="2466975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груженное (1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472" y="1142984"/>
            <a:ext cx="4000528" cy="299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груженное (1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3786190"/>
            <a:ext cx="2714629" cy="271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59"/>
    </mc:Choice>
    <mc:Fallback>
      <p:transition spd="slow" advTm="12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184</TotalTime>
  <Words>120</Words>
  <Application>Microsoft Office PowerPoint</Application>
  <PresentationFormat>On-screen Show (4:3)</PresentationFormat>
  <Paragraphs>18</Paragraphs>
  <Slides>17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Трек</vt:lpstr>
      <vt:lpstr>Unit 19</vt:lpstr>
      <vt:lpstr>To PICK AT – критикувати</vt:lpstr>
      <vt:lpstr>To PiCK On - чіплятися</vt:lpstr>
      <vt:lpstr>To Pick out - вибирати</vt:lpstr>
      <vt:lpstr>To PICK UP-1. (ECONOMY,SALES)-ПОКРАЩИТИСЯ, ПІДВИЩИТИСЯ;                                     2. (LANGUAGE)-ВИВЧАТИ(ЛЕГКО);                                     3. (PASSENGER)-ЗАБРАТИ,ПІДІБРАТИ;                                     4. ПОЗНАЙОМИТИСЯ З</vt:lpstr>
      <vt:lpstr>To pick up after-прибирати за (кимось)</vt:lpstr>
      <vt:lpstr>To pile up - накопичуватись</vt:lpstr>
      <vt:lpstr>To plug in – вставити штепсель у розетку</vt:lpstr>
      <vt:lpstr>To pin on (crime) –повісити на</vt:lpstr>
      <vt:lpstr>To pin up - почепити, повісити</vt:lpstr>
      <vt:lpstr>To point out - Вказати на, зазначити</vt:lpstr>
      <vt:lpstr>To polish up – відшліфувати, покращити</vt:lpstr>
      <vt:lpstr>To pop in(to) - заходити</vt:lpstr>
      <vt:lpstr>To pop up – з`явитися </vt:lpstr>
      <vt:lpstr>To pour down – лити (про дощ)</vt:lpstr>
      <vt:lpstr>To press ahead - тиснути, наполягати, проштовхнутися вперед</vt:lpstr>
      <vt:lpstr>To print out – роздрукувати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MX</cp:lastModifiedBy>
  <cp:revision>20</cp:revision>
  <dcterms:created xsi:type="dcterms:W3CDTF">2014-01-26T13:01:37Z</dcterms:created>
  <dcterms:modified xsi:type="dcterms:W3CDTF">2014-05-18T21:28:07Z</dcterms:modified>
</cp:coreProperties>
</file>